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5"/>
  </p:notesMasterIdLst>
  <p:sldIdLst>
    <p:sldId id="297" r:id="rId2"/>
    <p:sldId id="298" r:id="rId3"/>
    <p:sldId id="276" r:id="rId4"/>
    <p:sldId id="310" r:id="rId5"/>
    <p:sldId id="309" r:id="rId6"/>
    <p:sldId id="258" r:id="rId7"/>
    <p:sldId id="311" r:id="rId8"/>
    <p:sldId id="286" r:id="rId9"/>
    <p:sldId id="306" r:id="rId10"/>
    <p:sldId id="312" r:id="rId11"/>
    <p:sldId id="307" r:id="rId12"/>
    <p:sldId id="308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0DF3EE"/>
    <a:srgbClr val="F9F907"/>
    <a:srgbClr val="006600"/>
    <a:srgbClr val="E6AC1A"/>
    <a:srgbClr val="000099"/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728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20FA33D-5154-43CA-84CE-0E8B20D924C3}" type="datetimeFigureOut">
              <a:rPr lang="en-US"/>
              <a:pPr>
                <a:defRPr/>
              </a:pPr>
              <a:t>4/17/2020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FA582CE-F04A-4474-9B3C-0856EC0D8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905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9EF66E7-66B6-4FB3-8E09-BA73B046B1E4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15863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B840-AC0C-4505-A486-D2281EE58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C4888-78C2-47F4-AF1C-85325AD2B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81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0A480-9999-4249-9348-59A2D06ED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73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554C-2C5E-4998-A625-700A68969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4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C38FC-1BFD-40C7-8F73-56DFCBEC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6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F30BC-AC80-4489-B9BC-7662D169C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5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F3FB6-483D-4874-8969-DE2ECE9C5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4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FE439-F198-4EF2-B79D-E71224B77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3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175D8-DC16-440E-BDC5-162A6DCB4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8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8C28D-21FC-4505-BC18-BD10DE10B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0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3D016-5CB3-4035-ACE9-3279A0935D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6A63F-7F6D-4BE4-BFCD-C603B28AE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4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B3471-3801-4EA5-8BB7-6D3C11FFF0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30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7EC61522-3948-465E-9659-293D93212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anh-quang-trung\tin-hoc\du-thi-vong1m\AANam%20anh%20em%20tren%20mot%20chiec%20xe%20tang%20-%201088.mp3" TargetMode="Externa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Frames PPT 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1371600" y="1449388"/>
            <a:ext cx="6867525" cy="2476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800" kern="1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FFCC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Nhiệt liệt chào mừng các em học sinh.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924800" y="1981200"/>
            <a:ext cx="833438" cy="762000"/>
            <a:chOff x="2256" y="672"/>
            <a:chExt cx="525" cy="480"/>
          </a:xfrm>
        </p:grpSpPr>
        <p:sp>
          <p:nvSpPr>
            <p:cNvPr id="3154" name="Freeform 7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8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9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10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7924800" y="3581400"/>
            <a:ext cx="833438" cy="762000"/>
            <a:chOff x="2256" y="672"/>
            <a:chExt cx="525" cy="480"/>
          </a:xfrm>
        </p:grpSpPr>
        <p:sp>
          <p:nvSpPr>
            <p:cNvPr id="3150" name="Freeform 12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13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14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15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7467600" y="4648200"/>
            <a:ext cx="833438" cy="762000"/>
            <a:chOff x="2256" y="672"/>
            <a:chExt cx="525" cy="480"/>
          </a:xfrm>
        </p:grpSpPr>
        <p:sp>
          <p:nvSpPr>
            <p:cNvPr id="3146" name="Freeform 17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18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19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20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7086600" y="5181600"/>
            <a:ext cx="833438" cy="762000"/>
            <a:chOff x="3312" y="1632"/>
            <a:chExt cx="525" cy="480"/>
          </a:xfrm>
        </p:grpSpPr>
        <p:sp>
          <p:nvSpPr>
            <p:cNvPr id="3142" name="Freeform 22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23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24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25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609600" y="3505200"/>
            <a:ext cx="833438" cy="762000"/>
            <a:chOff x="2256" y="672"/>
            <a:chExt cx="525" cy="480"/>
          </a:xfrm>
        </p:grpSpPr>
        <p:sp>
          <p:nvSpPr>
            <p:cNvPr id="3138" name="Freeform 27"/>
            <p:cNvSpPr>
              <a:spLocks/>
            </p:cNvSpPr>
            <p:nvPr/>
          </p:nvSpPr>
          <p:spPr bwMode="gray">
            <a:xfrm>
              <a:off x="2256" y="67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28"/>
            <p:cNvSpPr>
              <a:spLocks/>
            </p:cNvSpPr>
            <p:nvPr/>
          </p:nvSpPr>
          <p:spPr bwMode="gray">
            <a:xfrm>
              <a:off x="2328" y="73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29"/>
            <p:cNvSpPr>
              <a:spLocks/>
            </p:cNvSpPr>
            <p:nvPr/>
          </p:nvSpPr>
          <p:spPr bwMode="gray">
            <a:xfrm>
              <a:off x="2384" y="74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66FF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30"/>
            <p:cNvSpPr>
              <a:spLocks/>
            </p:cNvSpPr>
            <p:nvPr/>
          </p:nvSpPr>
          <p:spPr bwMode="gray">
            <a:xfrm>
              <a:off x="2485" y="86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CC33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838200" y="842963"/>
            <a:ext cx="833438" cy="762000"/>
            <a:chOff x="624" y="1632"/>
            <a:chExt cx="525" cy="480"/>
          </a:xfrm>
        </p:grpSpPr>
        <p:sp>
          <p:nvSpPr>
            <p:cNvPr id="3134" name="Freeform 3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3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3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3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2590800" y="461963"/>
            <a:ext cx="833438" cy="762000"/>
            <a:chOff x="2400" y="1968"/>
            <a:chExt cx="525" cy="480"/>
          </a:xfrm>
        </p:grpSpPr>
        <p:sp>
          <p:nvSpPr>
            <p:cNvPr id="3130" name="Freeform 39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40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41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42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7772400" y="838200"/>
            <a:ext cx="833438" cy="762000"/>
            <a:chOff x="624" y="1632"/>
            <a:chExt cx="525" cy="480"/>
          </a:xfrm>
        </p:grpSpPr>
        <p:sp>
          <p:nvSpPr>
            <p:cNvPr id="3126" name="Freeform 44"/>
            <p:cNvSpPr>
              <a:spLocks/>
            </p:cNvSpPr>
            <p:nvPr/>
          </p:nvSpPr>
          <p:spPr bwMode="gray">
            <a:xfrm>
              <a:off x="624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45"/>
            <p:cNvSpPr>
              <a:spLocks/>
            </p:cNvSpPr>
            <p:nvPr/>
          </p:nvSpPr>
          <p:spPr bwMode="gray">
            <a:xfrm>
              <a:off x="696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chemeClr val="tx1"/>
                </a:gs>
                <a:gs pos="100000">
                  <a:srgbClr val="990000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46"/>
            <p:cNvSpPr>
              <a:spLocks/>
            </p:cNvSpPr>
            <p:nvPr/>
          </p:nvSpPr>
          <p:spPr bwMode="gray">
            <a:xfrm>
              <a:off x="752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47"/>
            <p:cNvSpPr>
              <a:spLocks/>
            </p:cNvSpPr>
            <p:nvPr/>
          </p:nvSpPr>
          <p:spPr bwMode="gray">
            <a:xfrm>
              <a:off x="853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1981200" y="5715000"/>
            <a:ext cx="833438" cy="762000"/>
            <a:chOff x="3312" y="1632"/>
            <a:chExt cx="525" cy="480"/>
          </a:xfrm>
        </p:grpSpPr>
        <p:sp>
          <p:nvSpPr>
            <p:cNvPr id="3122" name="Freeform 49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0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51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2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4114800" y="6096000"/>
            <a:ext cx="833438" cy="762000"/>
            <a:chOff x="3312" y="1632"/>
            <a:chExt cx="525" cy="480"/>
          </a:xfrm>
        </p:grpSpPr>
        <p:sp>
          <p:nvSpPr>
            <p:cNvPr id="3118" name="Freeform 70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71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72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73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79"/>
          <p:cNvGrpSpPr>
            <a:grpSpLocks/>
          </p:cNvGrpSpPr>
          <p:nvPr/>
        </p:nvGrpSpPr>
        <p:grpSpPr bwMode="auto">
          <a:xfrm>
            <a:off x="304800" y="2286000"/>
            <a:ext cx="833438" cy="762000"/>
            <a:chOff x="3312" y="1632"/>
            <a:chExt cx="525" cy="480"/>
          </a:xfrm>
        </p:grpSpPr>
        <p:sp>
          <p:nvSpPr>
            <p:cNvPr id="3114" name="Freeform 80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81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82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83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84"/>
          <p:cNvGrpSpPr>
            <a:grpSpLocks/>
          </p:cNvGrpSpPr>
          <p:nvPr/>
        </p:nvGrpSpPr>
        <p:grpSpPr bwMode="auto">
          <a:xfrm>
            <a:off x="1295400" y="4648200"/>
            <a:ext cx="833438" cy="762000"/>
            <a:chOff x="3312" y="1632"/>
            <a:chExt cx="525" cy="480"/>
          </a:xfrm>
        </p:grpSpPr>
        <p:sp>
          <p:nvSpPr>
            <p:cNvPr id="3110" name="Freeform 85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86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87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88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9"/>
          <p:cNvGrpSpPr>
            <a:grpSpLocks/>
          </p:cNvGrpSpPr>
          <p:nvPr/>
        </p:nvGrpSpPr>
        <p:grpSpPr bwMode="auto">
          <a:xfrm>
            <a:off x="4343400" y="990600"/>
            <a:ext cx="833438" cy="762000"/>
            <a:chOff x="3312" y="1632"/>
            <a:chExt cx="525" cy="480"/>
          </a:xfrm>
        </p:grpSpPr>
        <p:sp>
          <p:nvSpPr>
            <p:cNvPr id="3106" name="Freeform 90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91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92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93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6324600" y="5715000"/>
            <a:ext cx="833438" cy="762000"/>
            <a:chOff x="3312" y="1632"/>
            <a:chExt cx="525" cy="480"/>
          </a:xfrm>
        </p:grpSpPr>
        <p:sp>
          <p:nvSpPr>
            <p:cNvPr id="3102" name="Freeform 100"/>
            <p:cNvSpPr>
              <a:spLocks/>
            </p:cNvSpPr>
            <p:nvPr/>
          </p:nvSpPr>
          <p:spPr bwMode="gray">
            <a:xfrm>
              <a:off x="3312" y="1632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01"/>
            <p:cNvSpPr>
              <a:spLocks/>
            </p:cNvSpPr>
            <p:nvPr/>
          </p:nvSpPr>
          <p:spPr bwMode="gray">
            <a:xfrm>
              <a:off x="3384" y="1697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0">
              <a:gsLst>
                <a:gs pos="0">
                  <a:srgbClr val="A603AB"/>
                </a:gs>
                <a:gs pos="12000">
                  <a:srgbClr val="E81766"/>
                </a:gs>
                <a:gs pos="27000">
                  <a:srgbClr val="EE3F17"/>
                </a:gs>
                <a:gs pos="48000">
                  <a:srgbClr val="FFFF00"/>
                </a:gs>
                <a:gs pos="64999">
                  <a:srgbClr val="1A8D48"/>
                </a:gs>
                <a:gs pos="78999">
                  <a:srgbClr val="0819FB"/>
                </a:gs>
                <a:gs pos="100000">
                  <a:srgbClr val="A603AB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02"/>
            <p:cNvSpPr>
              <a:spLocks/>
            </p:cNvSpPr>
            <p:nvPr/>
          </p:nvSpPr>
          <p:spPr bwMode="gray">
            <a:xfrm>
              <a:off x="3440" y="1706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03"/>
            <p:cNvSpPr>
              <a:spLocks/>
            </p:cNvSpPr>
            <p:nvPr/>
          </p:nvSpPr>
          <p:spPr bwMode="gray">
            <a:xfrm>
              <a:off x="3541" y="1829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90" name="Picture 116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735388"/>
            <a:ext cx="2895600" cy="243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17"/>
          <p:cNvGrpSpPr>
            <a:grpSpLocks/>
          </p:cNvGrpSpPr>
          <p:nvPr/>
        </p:nvGrpSpPr>
        <p:grpSpPr bwMode="auto">
          <a:xfrm>
            <a:off x="5867400" y="381000"/>
            <a:ext cx="833438" cy="762000"/>
            <a:chOff x="2400" y="1968"/>
            <a:chExt cx="525" cy="480"/>
          </a:xfrm>
        </p:grpSpPr>
        <p:sp>
          <p:nvSpPr>
            <p:cNvPr id="3098" name="Freeform 118"/>
            <p:cNvSpPr>
              <a:spLocks/>
            </p:cNvSpPr>
            <p:nvPr/>
          </p:nvSpPr>
          <p:spPr bwMode="gray">
            <a:xfrm>
              <a:off x="2400" y="1968"/>
              <a:ext cx="525" cy="480"/>
            </a:xfrm>
            <a:custGeom>
              <a:avLst/>
              <a:gdLst>
                <a:gd name="T0" fmla="*/ 225 w 525"/>
                <a:gd name="T1" fmla="*/ 217 h 480"/>
                <a:gd name="T2" fmla="*/ 133 w 525"/>
                <a:gd name="T3" fmla="*/ 0 h 480"/>
                <a:gd name="T4" fmla="*/ 263 w 525"/>
                <a:gd name="T5" fmla="*/ 193 h 480"/>
                <a:gd name="T6" fmla="*/ 393 w 525"/>
                <a:gd name="T7" fmla="*/ 0 h 480"/>
                <a:gd name="T8" fmla="*/ 299 w 525"/>
                <a:gd name="T9" fmla="*/ 217 h 480"/>
                <a:gd name="T10" fmla="*/ 524 w 525"/>
                <a:gd name="T11" fmla="*/ 240 h 480"/>
                <a:gd name="T12" fmla="*/ 298 w 525"/>
                <a:gd name="T13" fmla="*/ 262 h 480"/>
                <a:gd name="T14" fmla="*/ 393 w 525"/>
                <a:gd name="T15" fmla="*/ 479 h 480"/>
                <a:gd name="T16" fmla="*/ 263 w 525"/>
                <a:gd name="T17" fmla="*/ 286 h 480"/>
                <a:gd name="T18" fmla="*/ 133 w 525"/>
                <a:gd name="T19" fmla="*/ 479 h 480"/>
                <a:gd name="T20" fmla="*/ 224 w 525"/>
                <a:gd name="T21" fmla="*/ 263 h 480"/>
                <a:gd name="T22" fmla="*/ 0 w 525"/>
                <a:gd name="T23" fmla="*/ 240 h 480"/>
                <a:gd name="T24" fmla="*/ 225 w 525"/>
                <a:gd name="T25" fmla="*/ 217 h 4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25"/>
                <a:gd name="T40" fmla="*/ 0 h 480"/>
                <a:gd name="T41" fmla="*/ 525 w 525"/>
                <a:gd name="T42" fmla="*/ 480 h 4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25" h="480">
                  <a:moveTo>
                    <a:pt x="225" y="217"/>
                  </a:moveTo>
                  <a:lnTo>
                    <a:pt x="133" y="0"/>
                  </a:lnTo>
                  <a:lnTo>
                    <a:pt x="263" y="193"/>
                  </a:lnTo>
                  <a:lnTo>
                    <a:pt x="393" y="0"/>
                  </a:lnTo>
                  <a:lnTo>
                    <a:pt x="299" y="217"/>
                  </a:lnTo>
                  <a:lnTo>
                    <a:pt x="524" y="240"/>
                  </a:lnTo>
                  <a:lnTo>
                    <a:pt x="298" y="262"/>
                  </a:lnTo>
                  <a:lnTo>
                    <a:pt x="393" y="479"/>
                  </a:lnTo>
                  <a:lnTo>
                    <a:pt x="263" y="286"/>
                  </a:lnTo>
                  <a:lnTo>
                    <a:pt x="133" y="479"/>
                  </a:lnTo>
                  <a:lnTo>
                    <a:pt x="224" y="263"/>
                  </a:lnTo>
                  <a:lnTo>
                    <a:pt x="0" y="240"/>
                  </a:lnTo>
                  <a:lnTo>
                    <a:pt x="225" y="21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119"/>
            <p:cNvSpPr>
              <a:spLocks/>
            </p:cNvSpPr>
            <p:nvPr/>
          </p:nvSpPr>
          <p:spPr bwMode="gray">
            <a:xfrm>
              <a:off x="2472" y="2033"/>
              <a:ext cx="382" cy="350"/>
            </a:xfrm>
            <a:custGeom>
              <a:avLst/>
              <a:gdLst>
                <a:gd name="T0" fmla="*/ 153 w 382"/>
                <a:gd name="T1" fmla="*/ 153 h 350"/>
                <a:gd name="T2" fmla="*/ 95 w 382"/>
                <a:gd name="T3" fmla="*/ 0 h 350"/>
                <a:gd name="T4" fmla="*/ 191 w 382"/>
                <a:gd name="T5" fmla="*/ 128 h 350"/>
                <a:gd name="T6" fmla="*/ 284 w 382"/>
                <a:gd name="T7" fmla="*/ 0 h 350"/>
                <a:gd name="T8" fmla="*/ 227 w 382"/>
                <a:gd name="T9" fmla="*/ 153 h 350"/>
                <a:gd name="T10" fmla="*/ 381 w 382"/>
                <a:gd name="T11" fmla="*/ 175 h 350"/>
                <a:gd name="T12" fmla="*/ 226 w 382"/>
                <a:gd name="T13" fmla="*/ 196 h 350"/>
                <a:gd name="T14" fmla="*/ 284 w 382"/>
                <a:gd name="T15" fmla="*/ 349 h 350"/>
                <a:gd name="T16" fmla="*/ 191 w 382"/>
                <a:gd name="T17" fmla="*/ 221 h 350"/>
                <a:gd name="T18" fmla="*/ 95 w 382"/>
                <a:gd name="T19" fmla="*/ 349 h 350"/>
                <a:gd name="T20" fmla="*/ 152 w 382"/>
                <a:gd name="T21" fmla="*/ 198 h 350"/>
                <a:gd name="T22" fmla="*/ 0 w 382"/>
                <a:gd name="T23" fmla="*/ 175 h 350"/>
                <a:gd name="T24" fmla="*/ 153 w 382"/>
                <a:gd name="T25" fmla="*/ 153 h 3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2"/>
                <a:gd name="T40" fmla="*/ 0 h 350"/>
                <a:gd name="T41" fmla="*/ 382 w 382"/>
                <a:gd name="T42" fmla="*/ 350 h 3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2" h="350">
                  <a:moveTo>
                    <a:pt x="153" y="153"/>
                  </a:moveTo>
                  <a:lnTo>
                    <a:pt x="95" y="0"/>
                  </a:lnTo>
                  <a:lnTo>
                    <a:pt x="191" y="128"/>
                  </a:lnTo>
                  <a:lnTo>
                    <a:pt x="284" y="0"/>
                  </a:lnTo>
                  <a:lnTo>
                    <a:pt x="227" y="153"/>
                  </a:lnTo>
                  <a:lnTo>
                    <a:pt x="381" y="175"/>
                  </a:lnTo>
                  <a:lnTo>
                    <a:pt x="226" y="196"/>
                  </a:lnTo>
                  <a:lnTo>
                    <a:pt x="284" y="349"/>
                  </a:lnTo>
                  <a:lnTo>
                    <a:pt x="191" y="221"/>
                  </a:lnTo>
                  <a:lnTo>
                    <a:pt x="95" y="349"/>
                  </a:lnTo>
                  <a:lnTo>
                    <a:pt x="152" y="198"/>
                  </a:lnTo>
                  <a:lnTo>
                    <a:pt x="0" y="175"/>
                  </a:lnTo>
                  <a:lnTo>
                    <a:pt x="153" y="153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20"/>
            <p:cNvSpPr>
              <a:spLocks/>
            </p:cNvSpPr>
            <p:nvPr/>
          </p:nvSpPr>
          <p:spPr bwMode="gray">
            <a:xfrm>
              <a:off x="2528" y="2042"/>
              <a:ext cx="270" cy="332"/>
            </a:xfrm>
            <a:custGeom>
              <a:avLst/>
              <a:gdLst>
                <a:gd name="T0" fmla="*/ 0 w 270"/>
                <a:gd name="T1" fmla="*/ 84 h 332"/>
                <a:gd name="T2" fmla="*/ 122 w 270"/>
                <a:gd name="T3" fmla="*/ 143 h 332"/>
                <a:gd name="T4" fmla="*/ 135 w 270"/>
                <a:gd name="T5" fmla="*/ 0 h 332"/>
                <a:gd name="T6" fmla="*/ 147 w 270"/>
                <a:gd name="T7" fmla="*/ 143 h 332"/>
                <a:gd name="T8" fmla="*/ 268 w 270"/>
                <a:gd name="T9" fmla="*/ 82 h 332"/>
                <a:gd name="T10" fmla="*/ 159 w 270"/>
                <a:gd name="T11" fmla="*/ 166 h 332"/>
                <a:gd name="T12" fmla="*/ 269 w 270"/>
                <a:gd name="T13" fmla="*/ 249 h 332"/>
                <a:gd name="T14" fmla="*/ 147 w 270"/>
                <a:gd name="T15" fmla="*/ 189 h 332"/>
                <a:gd name="T16" fmla="*/ 135 w 270"/>
                <a:gd name="T17" fmla="*/ 331 h 332"/>
                <a:gd name="T18" fmla="*/ 122 w 270"/>
                <a:gd name="T19" fmla="*/ 189 h 332"/>
                <a:gd name="T20" fmla="*/ 0 w 270"/>
                <a:gd name="T21" fmla="*/ 249 h 332"/>
                <a:gd name="T22" fmla="*/ 110 w 270"/>
                <a:gd name="T23" fmla="*/ 166 h 332"/>
                <a:gd name="T24" fmla="*/ 0 w 270"/>
                <a:gd name="T25" fmla="*/ 84 h 3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0"/>
                <a:gd name="T40" fmla="*/ 0 h 332"/>
                <a:gd name="T41" fmla="*/ 270 w 270"/>
                <a:gd name="T42" fmla="*/ 332 h 33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0" h="332">
                  <a:moveTo>
                    <a:pt x="0" y="84"/>
                  </a:moveTo>
                  <a:lnTo>
                    <a:pt x="122" y="143"/>
                  </a:lnTo>
                  <a:lnTo>
                    <a:pt x="135" y="0"/>
                  </a:lnTo>
                  <a:lnTo>
                    <a:pt x="147" y="143"/>
                  </a:lnTo>
                  <a:lnTo>
                    <a:pt x="268" y="82"/>
                  </a:lnTo>
                  <a:lnTo>
                    <a:pt x="159" y="166"/>
                  </a:lnTo>
                  <a:lnTo>
                    <a:pt x="269" y="249"/>
                  </a:lnTo>
                  <a:lnTo>
                    <a:pt x="147" y="189"/>
                  </a:lnTo>
                  <a:lnTo>
                    <a:pt x="135" y="331"/>
                  </a:lnTo>
                  <a:lnTo>
                    <a:pt x="122" y="189"/>
                  </a:lnTo>
                  <a:lnTo>
                    <a:pt x="0" y="249"/>
                  </a:lnTo>
                  <a:lnTo>
                    <a:pt x="110" y="166"/>
                  </a:lnTo>
                  <a:lnTo>
                    <a:pt x="0" y="84"/>
                  </a:lnTo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chemeClr val="hlink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21"/>
            <p:cNvSpPr>
              <a:spLocks/>
            </p:cNvSpPr>
            <p:nvPr/>
          </p:nvSpPr>
          <p:spPr bwMode="gray">
            <a:xfrm>
              <a:off x="2629" y="2165"/>
              <a:ext cx="68" cy="85"/>
            </a:xfrm>
            <a:custGeom>
              <a:avLst/>
              <a:gdLst>
                <a:gd name="T0" fmla="*/ 0 w 68"/>
                <a:gd name="T1" fmla="*/ 20 h 85"/>
                <a:gd name="T2" fmla="*/ 27 w 68"/>
                <a:gd name="T3" fmla="*/ 30 h 85"/>
                <a:gd name="T4" fmla="*/ 33 w 68"/>
                <a:gd name="T5" fmla="*/ 0 h 85"/>
                <a:gd name="T6" fmla="*/ 39 w 68"/>
                <a:gd name="T7" fmla="*/ 30 h 85"/>
                <a:gd name="T8" fmla="*/ 67 w 68"/>
                <a:gd name="T9" fmla="*/ 20 h 85"/>
                <a:gd name="T10" fmla="*/ 45 w 68"/>
                <a:gd name="T11" fmla="*/ 42 h 85"/>
                <a:gd name="T12" fmla="*/ 67 w 68"/>
                <a:gd name="T13" fmla="*/ 62 h 85"/>
                <a:gd name="T14" fmla="*/ 39 w 68"/>
                <a:gd name="T15" fmla="*/ 52 h 85"/>
                <a:gd name="T16" fmla="*/ 33 w 68"/>
                <a:gd name="T17" fmla="*/ 84 h 85"/>
                <a:gd name="T18" fmla="*/ 27 w 68"/>
                <a:gd name="T19" fmla="*/ 52 h 85"/>
                <a:gd name="T20" fmla="*/ 0 w 68"/>
                <a:gd name="T21" fmla="*/ 62 h 85"/>
                <a:gd name="T22" fmla="*/ 21 w 68"/>
                <a:gd name="T23" fmla="*/ 42 h 85"/>
                <a:gd name="T24" fmla="*/ 0 w 68"/>
                <a:gd name="T25" fmla="*/ 20 h 8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85"/>
                <a:gd name="T41" fmla="*/ 68 w 68"/>
                <a:gd name="T42" fmla="*/ 85 h 8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85">
                  <a:moveTo>
                    <a:pt x="0" y="20"/>
                  </a:moveTo>
                  <a:lnTo>
                    <a:pt x="27" y="30"/>
                  </a:lnTo>
                  <a:lnTo>
                    <a:pt x="33" y="0"/>
                  </a:lnTo>
                  <a:lnTo>
                    <a:pt x="39" y="30"/>
                  </a:lnTo>
                  <a:lnTo>
                    <a:pt x="67" y="20"/>
                  </a:lnTo>
                  <a:lnTo>
                    <a:pt x="45" y="42"/>
                  </a:lnTo>
                  <a:lnTo>
                    <a:pt x="67" y="62"/>
                  </a:lnTo>
                  <a:lnTo>
                    <a:pt x="39" y="52"/>
                  </a:lnTo>
                  <a:lnTo>
                    <a:pt x="33" y="84"/>
                  </a:lnTo>
                  <a:lnTo>
                    <a:pt x="27" y="52"/>
                  </a:lnTo>
                  <a:lnTo>
                    <a:pt x="0" y="62"/>
                  </a:lnTo>
                  <a:lnTo>
                    <a:pt x="21" y="42"/>
                  </a:lnTo>
                  <a:lnTo>
                    <a:pt x="0" y="20"/>
                  </a:lnTo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92" name="Picture 13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136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137" descr="ROTSTAR2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0"/>
            <a:ext cx="12065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138" descr="butterflies_flow"/>
          <p:cNvPicPr>
            <a:picLocks noChangeAspect="1" noChangeArrowheads="1" noCrop="1"/>
          </p:cNvPicPr>
          <p:nvPr/>
        </p:nvPicPr>
        <p:blipFill>
          <a:blip r:embed="rId7">
            <a:lum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6388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17" descr="Bug05"/>
          <p:cNvPicPr>
            <a:picLocks noChangeAspect="1" noChangeArrowheads="1" noCrop="1"/>
          </p:cNvPicPr>
          <p:nvPr/>
        </p:nvPicPr>
        <p:blipFill>
          <a:blip r:embed="rId8">
            <a:lum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3400" y="4267200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7" name="Text Box 85"/>
          <p:cNvSpPr txBox="1">
            <a:spLocks noChangeArrowheads="1"/>
          </p:cNvSpPr>
          <p:nvPr/>
        </p:nvSpPr>
        <p:spPr bwMode="auto">
          <a:xfrm>
            <a:off x="2386013" y="4721225"/>
            <a:ext cx="5105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Giáo viên  :</a:t>
            </a:r>
            <a:r>
              <a:rPr lang="vi-VN" altLang="en-US" sz="2400">
                <a:cs typeface="Arial" panose="020B0604020202020204" pitchFamily="34" charset="0"/>
              </a:rPr>
              <a:t> Nguyễn Thị Nông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400">
                <a:cs typeface="Arial" panose="020B0604020202020204" pitchFamily="34" charset="0"/>
              </a:rPr>
              <a:t>Trường </a:t>
            </a:r>
            <a:r>
              <a:rPr lang="en-US" altLang="en-US" sz="2400">
                <a:cs typeface="Arial" panose="020B0604020202020204" pitchFamily="34" charset="0"/>
              </a:rPr>
              <a:t> : THCS</a:t>
            </a:r>
            <a:r>
              <a:rPr lang="vi-VN" altLang="en-US" sz="2400">
                <a:cs typeface="Arial" panose="020B0604020202020204" pitchFamily="34" charset="0"/>
              </a:rPr>
              <a:t> Huỳnh Văn nghệ 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09601" y="990600"/>
                <a:ext cx="8000999" cy="18235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vi-VN" altLang="vi-VN" sz="2500" dirty="0" smtClean="0">
                    <a:cs typeface="Times New Roman" panose="02020603050405020304" pitchFamily="18" charset="0"/>
                  </a:rPr>
                  <a:t>Bài 2: </a:t>
                </a:r>
              </a:p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vi-VN" altLang="vi-VN" sz="2500" dirty="0" smtClean="0">
                    <a:cs typeface="Times New Roman" panose="02020603050405020304" pitchFamily="18" charset="0"/>
                  </a:rPr>
                  <a:t>Một mảnh vườn hình chữ nhật có chiều dài hơn chiều rộng là 9m, diện tích của mảnh vườn hình chữ nhật đó là 90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5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5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altLang="vi-VN" sz="2500" dirty="0" smtClean="0">
                    <a:cs typeface="Times New Roman" panose="02020603050405020304" pitchFamily="18" charset="0"/>
                  </a:rPr>
                  <a:t>. Tính chu vi của mảnh vườn hình chữ nhật đó?</a:t>
                </a:r>
                <a:endParaRPr lang="en-US" altLang="vi-VN" sz="2500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1" y="990600"/>
                <a:ext cx="8000999" cy="1823576"/>
              </a:xfrm>
              <a:prstGeom prst="rect">
                <a:avLst/>
              </a:prstGeom>
              <a:blipFill rotWithShape="0">
                <a:blip r:embed="rId2"/>
                <a:stretch>
                  <a:fillRect l="-1219" t="-3010" r="-2133" b="-66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5386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" y="685801"/>
            <a:ext cx="8763000" cy="5486398"/>
            <a:chOff x="0" y="685800"/>
            <a:chExt cx="8978537" cy="562601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85800"/>
              <a:ext cx="8978537" cy="5388429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>
              <a:off x="4343400" y="2438399"/>
              <a:ext cx="28756" cy="38734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66354" y="762000"/>
            <a:ext cx="7696200" cy="1738938"/>
            <a:chOff x="766354" y="762000"/>
            <a:chExt cx="7696200" cy="1738938"/>
          </a:xfrm>
        </p:grpSpPr>
        <p:sp>
          <p:nvSpPr>
            <p:cNvPr id="2" name="Text Box 17"/>
            <p:cNvSpPr txBox="1">
              <a:spLocks noChangeArrowheads="1"/>
            </p:cNvSpPr>
            <p:nvPr/>
          </p:nvSpPr>
          <p:spPr bwMode="auto">
            <a:xfrm>
              <a:off x="766354" y="762000"/>
              <a:ext cx="7696200" cy="1054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vi-VN" altLang="vi-VN" sz="2500" dirty="0" smtClean="0">
                  <a:latin typeface="Times New Roman" panose="02020603050405020304" pitchFamily="18" charset="0"/>
                </a:rPr>
                <a:t>4. </a:t>
              </a:r>
              <a:r>
                <a:rPr lang="vi-VN" altLang="vi-VN" sz="2500" u="sng" dirty="0" smtClean="0">
                  <a:latin typeface="Times New Roman" panose="02020603050405020304" pitchFamily="18" charset="0"/>
                </a:rPr>
                <a:t>Hướng dẫn về nhà:</a:t>
              </a:r>
            </a:p>
            <a:p>
              <a:pPr marL="342900" indent="-342900" eaLnBrk="1" hangingPunct="1">
                <a:spcBef>
                  <a:spcPct val="50000"/>
                </a:spcBef>
                <a:buFontTx/>
                <a:buChar char="-"/>
              </a:pPr>
              <a:r>
                <a:rPr lang="en-US" altLang="vi-VN" sz="2500" dirty="0" err="1" smtClean="0">
                  <a:latin typeface="Times New Roman" panose="02020603050405020304" pitchFamily="18" charset="0"/>
                </a:rPr>
                <a:t>Học</a:t>
              </a:r>
              <a:r>
                <a:rPr lang="en-US" altLang="vi-VN" sz="25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vi-VN" sz="2500" dirty="0" err="1">
                  <a:latin typeface="Times New Roman" panose="02020603050405020304" pitchFamily="18" charset="0"/>
                </a:rPr>
                <a:t>lý</a:t>
              </a:r>
              <a:r>
                <a:rPr lang="en-US" altLang="vi-VN" sz="2500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500" dirty="0" err="1">
                  <a:latin typeface="Times New Roman" panose="02020603050405020304" pitchFamily="18" charset="0"/>
                </a:rPr>
                <a:t>thuyết</a:t>
              </a:r>
              <a:r>
                <a:rPr lang="en-US" altLang="vi-VN" sz="2500" dirty="0" smtClean="0">
                  <a:latin typeface="Times New Roman" panose="02020603050405020304" pitchFamily="18" charset="0"/>
                </a:rPr>
                <a:t>.</a:t>
              </a:r>
              <a:endParaRPr lang="vi-VN" altLang="vi-VN" sz="2500" dirty="0">
                <a:latin typeface="Times New Roman" panose="02020603050405020304" pitchFamily="18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766354" y="1816135"/>
              <a:ext cx="6674476" cy="6848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vi-VN" altLang="vi-VN" sz="2500" dirty="0" smtClean="0">
                  <a:cs typeface="Arial" panose="020B0604020202020204" pitchFamily="34" charset="0"/>
                </a:rPr>
                <a:t>- </a:t>
              </a:r>
              <a:r>
                <a:rPr lang="vi-VN" altLang="vi-VN" sz="2500" i="1" dirty="0">
                  <a:cs typeface="Arial" panose="020B0604020202020204" pitchFamily="34" charset="0"/>
                </a:rPr>
                <a:t> </a:t>
              </a:r>
              <a:r>
                <a:rPr lang="vi-VN" altLang="vi-VN" sz="2500" i="1" dirty="0" smtClean="0">
                  <a:cs typeface="Arial" panose="020B0604020202020204" pitchFamily="34" charset="0"/>
                </a:rPr>
                <a:t> Bài tập 23, 24, 25 trang 17 SGK</a:t>
              </a:r>
              <a:endParaRPr lang="en-US" altLang="vi-VN" sz="2500" i="1" dirty="0" smtClean="0">
                <a:cs typeface="Arial" panose="020B0604020202020204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kumimoji="1" lang="en-US" altLang="vi-VN" sz="900" dirty="0"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YELLRO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153400" cy="681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57200" y="1676400"/>
            <a:ext cx="86868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 HỌC KẾT THÚC.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CẢM ƠN CÁC EM HỌC SINH!</a:t>
            </a:r>
          </a:p>
        </p:txBody>
      </p:sp>
      <p:pic>
        <p:nvPicPr>
          <p:cNvPr id="215044" name="AANam anh em tren mot chiec xe tang - 1088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94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04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65100"/>
            <a:ext cx="8229600" cy="292100"/>
          </a:xfrm>
          <a:noFill/>
        </p:spPr>
        <p:txBody>
          <a:bodyPr/>
          <a:lstStyle/>
          <a:p>
            <a:pPr eaLnBrk="1" hangingPunct="1"/>
            <a:r>
              <a:rPr lang="en-US" altLang="en-US" sz="2400" u="sng" smtClean="0"/>
              <a:t>KIỂM TRA BÀI CŨ</a:t>
            </a:r>
            <a:endParaRPr lang="en-US" altLang="en-US" sz="2400" u="sng" smtClean="0">
              <a:solidFill>
                <a:srgbClr val="0033CC"/>
              </a:solidFill>
              <a:latin typeface="VNI-Times" pitchFamily="2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533400"/>
            <a:ext cx="9105900" cy="6172200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vi-VN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P(x) = (x</a:t>
            </a:r>
            <a:r>
              <a:rPr lang="en-US" altLang="en-US" sz="25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 1) + (x + 1)(x 2)</a:t>
            </a:r>
            <a:r>
              <a:rPr lang="vi-VN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P(x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(x</a:t>
            </a:r>
            <a:r>
              <a:rPr lang="en-US" altLang="en-US" sz="2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+ (x + 1)(x - 2)</a:t>
            </a:r>
          </a:p>
          <a:p>
            <a:pPr eaLnBrk="1" hangingPunct="1">
              <a:buFontTx/>
              <a:buNone/>
            </a:pP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(x - 1)(x + 1) + (x + 1)(x - 2)</a:t>
            </a:r>
          </a:p>
          <a:p>
            <a:pPr eaLnBrk="1" hangingPunct="1">
              <a:buFontTx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(x + 1)[(x - 1) + (x - 2)]</a:t>
            </a:r>
          </a:p>
          <a:p>
            <a:pPr eaLnBrk="1" hangingPunct="1">
              <a:buFontTx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(x + 1)(x - 1 + x - 2)</a:t>
            </a:r>
          </a:p>
          <a:p>
            <a:pPr eaLnBrk="1" hangingPunct="1">
              <a:buFontTx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(x + 1)(2x - 3)</a:t>
            </a:r>
          </a:p>
          <a:p>
            <a:pPr>
              <a:buFontTx/>
              <a:buNone/>
            </a:pPr>
            <a:r>
              <a:rPr lang="en-US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vi-VN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5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5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………………………………….; </a:t>
            </a:r>
          </a:p>
          <a:p>
            <a:pPr>
              <a:buFontTx/>
              <a:buNone/>
            </a:pP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Ngược lại, nếu tích bằng 0 thì ít nhất một trong các thừa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………………..…......</a:t>
            </a:r>
            <a:endParaRPr lang="en-US" altLang="en-US" sz="2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73188" y="48006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5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5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500" dirty="0">
                <a:solidFill>
                  <a:srgbClr val="FF0000"/>
                </a:solidFill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487488" y="5673725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5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25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500" dirty="0">
                <a:solidFill>
                  <a:srgbClr val="FF0000"/>
                </a:solidFill>
                <a:latin typeface="Times New Roman" panose="02020603050405020304" pitchFamily="18" charset="0"/>
              </a:rPr>
              <a:t> 0</a:t>
            </a:r>
          </a:p>
        </p:txBody>
      </p:sp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573088" y="6205538"/>
            <a:ext cx="1525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400" dirty="0">
                <a:latin typeface="Times New Roman" panose="02020603050405020304" pitchFamily="18" charset="0"/>
              </a:rPr>
              <a:t>Tổng quát: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grpSp>
        <p:nvGrpSpPr>
          <p:cNvPr id="4103" name="Group 9"/>
          <p:cNvGrpSpPr>
            <a:grpSpLocks/>
          </p:cNvGrpSpPr>
          <p:nvPr/>
        </p:nvGrpSpPr>
        <p:grpSpPr bwMode="auto">
          <a:xfrm>
            <a:off x="2438400" y="6207125"/>
            <a:ext cx="3962400" cy="498475"/>
            <a:chOff x="1863935" y="6075317"/>
            <a:chExt cx="3794672" cy="497488"/>
          </a:xfrm>
        </p:grpSpPr>
        <p:sp>
          <p:nvSpPr>
            <p:cNvPr id="4104" name="Rectangle 6"/>
            <p:cNvSpPr>
              <a:spLocks noChangeArrowheads="1"/>
            </p:cNvSpPr>
            <p:nvPr/>
          </p:nvSpPr>
          <p:spPr bwMode="auto">
            <a:xfrm>
              <a:off x="2096413" y="6096000"/>
              <a:ext cx="3562194" cy="476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vi-VN" altLang="en-US" sz="2500" dirty="0">
                  <a:latin typeface="Times New Roman" panose="02020603050405020304" pitchFamily="18" charset="0"/>
                </a:rPr>
                <a:t>ab = 0 </a:t>
              </a:r>
              <a:r>
                <a:rPr lang="vi-VN" altLang="en-US" sz="2500" dirty="0">
                  <a:latin typeface="Times New Roman" panose="02020603050405020304" pitchFamily="18" charset="0"/>
                  <a:sym typeface="Wingdings" panose="05000000000000000000" pitchFamily="2" charset="2"/>
                </a:rPr>
                <a:t> </a:t>
              </a:r>
              <a:r>
                <a:rPr lang="en-US" altLang="en-US" sz="2500" dirty="0">
                  <a:latin typeface="Times New Roman" panose="02020603050405020304" pitchFamily="18" charset="0"/>
                </a:rPr>
                <a:t>a = 0 </a:t>
              </a:r>
              <a:r>
                <a:rPr lang="en-US" altLang="en-US" sz="2500" dirty="0" err="1">
                  <a:latin typeface="Times New Roman" panose="02020603050405020304" pitchFamily="18" charset="0"/>
                </a:rPr>
                <a:t>hoặc</a:t>
              </a:r>
              <a:r>
                <a:rPr lang="en-US" altLang="en-US" sz="2500" dirty="0">
                  <a:latin typeface="Times New Roman" panose="02020603050405020304" pitchFamily="18" charset="0"/>
                </a:rPr>
                <a:t> b = 0</a:t>
              </a:r>
            </a:p>
          </p:txBody>
        </p:sp>
        <p:sp>
          <p:nvSpPr>
            <p:cNvPr id="4105" name="Rectangle 61"/>
            <p:cNvSpPr>
              <a:spLocks noChangeArrowheads="1"/>
            </p:cNvSpPr>
            <p:nvPr/>
          </p:nvSpPr>
          <p:spPr bwMode="auto">
            <a:xfrm>
              <a:off x="1863935" y="6075317"/>
              <a:ext cx="3733800" cy="45720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2667000" y="-115888"/>
            <a:ext cx="4038600" cy="612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b="1" dirty="0">
                <a:latin typeface="Times New Roman" panose="02020603050405020304" pitchFamily="18" charset="0"/>
              </a:rPr>
              <a:t>Tiết 45 - §4: Phương trình tích</a:t>
            </a:r>
          </a:p>
        </p:txBody>
      </p:sp>
      <p:sp>
        <p:nvSpPr>
          <p:cNvPr id="219144" name="Rectangle 8"/>
          <p:cNvSpPr>
            <a:spLocks noChangeArrowheads="1"/>
          </p:cNvSpPr>
          <p:nvPr/>
        </p:nvSpPr>
        <p:spPr bwMode="auto">
          <a:xfrm>
            <a:off x="228600" y="496888"/>
            <a:ext cx="4343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 sz="2500" dirty="0"/>
              <a:t>1. </a:t>
            </a:r>
            <a:r>
              <a:rPr lang="en-US" altLang="en-US" sz="2500" u="sng" dirty="0" err="1"/>
              <a:t>Phương</a:t>
            </a:r>
            <a:r>
              <a:rPr lang="en-US" altLang="en-US" sz="2500" u="sng" dirty="0"/>
              <a:t> </a:t>
            </a:r>
            <a:r>
              <a:rPr lang="en-US" altLang="en-US" sz="2500" u="sng" dirty="0" err="1"/>
              <a:t>trình</a:t>
            </a:r>
            <a:r>
              <a:rPr lang="en-US" altLang="en-US" sz="2500" u="sng" dirty="0"/>
              <a:t> </a:t>
            </a:r>
            <a:r>
              <a:rPr lang="en-US" altLang="en-US" sz="2500" u="sng" dirty="0" err="1"/>
              <a:t>tích</a:t>
            </a:r>
            <a:r>
              <a:rPr lang="en-US" altLang="en-US" sz="2500" u="sng" dirty="0"/>
              <a:t> </a:t>
            </a:r>
            <a:r>
              <a:rPr lang="en-US" altLang="en-US" sz="2500" u="sng" dirty="0" err="1"/>
              <a:t>và</a:t>
            </a:r>
            <a:r>
              <a:rPr lang="en-US" altLang="en-US" sz="2500" u="sng" dirty="0"/>
              <a:t> </a:t>
            </a:r>
            <a:r>
              <a:rPr lang="en-US" altLang="en-US" sz="2500" u="sng" dirty="0" err="1"/>
              <a:t>cách</a:t>
            </a:r>
            <a:r>
              <a:rPr lang="en-US" altLang="en-US" sz="2500" u="sng" dirty="0"/>
              <a:t> </a:t>
            </a:r>
            <a:r>
              <a:rPr lang="en-US" altLang="en-US" sz="2500" u="sng" dirty="0" err="1"/>
              <a:t>giải</a:t>
            </a:r>
            <a:r>
              <a:rPr lang="en-US" altLang="en-US" sz="2500" u="sng" dirty="0"/>
              <a:t>:</a:t>
            </a:r>
          </a:p>
        </p:txBody>
      </p:sp>
      <p:sp>
        <p:nvSpPr>
          <p:cNvPr id="5124" name="Line 29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127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5" name="Group 2"/>
          <p:cNvGrpSpPr>
            <a:grpSpLocks/>
          </p:cNvGrpSpPr>
          <p:nvPr/>
        </p:nvGrpSpPr>
        <p:grpSpPr bwMode="auto">
          <a:xfrm>
            <a:off x="609600" y="1077913"/>
            <a:ext cx="7924800" cy="3863975"/>
            <a:chOff x="609600" y="1072530"/>
            <a:chExt cx="7924800" cy="3990327"/>
          </a:xfrm>
        </p:grpSpPr>
        <p:sp>
          <p:nvSpPr>
            <p:cNvPr id="20" name="Rectangle 2"/>
            <p:cNvSpPr txBox="1">
              <a:spLocks noChangeArrowheads="1"/>
            </p:cNvSpPr>
            <p:nvPr/>
          </p:nvSpPr>
          <p:spPr bwMode="auto">
            <a:xfrm>
              <a:off x="609600" y="1072530"/>
              <a:ext cx="7924800" cy="3990327"/>
            </a:xfrm>
            <a:prstGeom prst="rect">
              <a:avLst/>
            </a:prstGeom>
            <a:ln/>
            <a:extLst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Tx/>
                <a:buNone/>
                <a:defRPr/>
              </a:pPr>
              <a:r>
                <a:rPr lang="vi-VN" altLang="en-US" sz="2400" i="1" dirty="0" smtClean="0">
                  <a:solidFill>
                    <a:srgbClr val="000099"/>
                  </a:solidFill>
                  <a:latin typeface="Times New Roman" panose="02020603050405020304" pitchFamily="18" charset="0"/>
                </a:rPr>
                <a:t>Phương trình tích có dạng: A(x).B(x)=0. Để giải các phương trình này, ta áp dụng công thức: </a:t>
              </a:r>
            </a:p>
            <a:p>
              <a:pPr marL="0" indent="0">
                <a:buFontTx/>
                <a:buNone/>
                <a:defRPr/>
              </a:pPr>
              <a:r>
                <a:rPr lang="vi-VN" altLang="en-US" sz="2400" i="1" dirty="0" smtClean="0">
                  <a:solidFill>
                    <a:srgbClr val="000099"/>
                  </a:solidFill>
                  <a:latin typeface="Times New Roman" panose="02020603050405020304" pitchFamily="18" charset="0"/>
                </a:rPr>
                <a:t>	</a:t>
              </a:r>
              <a:r>
                <a:rPr lang="vi-VN" altLang="en-US" sz="2400" i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A(x).B(x)=</a:t>
              </a:r>
              <a:r>
                <a:rPr lang="vi-VN" altLang="en-US" sz="2400" i="1" dirty="0" smtClean="0">
                  <a:solidFill>
                    <a:srgbClr val="000099"/>
                  </a:solidFill>
                  <a:latin typeface="Times New Roman" panose="02020603050405020304" pitchFamily="18" charset="0"/>
                </a:rPr>
                <a:t>0 </a:t>
              </a:r>
              <a:r>
                <a:rPr lang="vi-VN" altLang="en-US" sz="2400" i="1" dirty="0" smtClean="0">
                  <a:solidFill>
                    <a:srgbClr val="000099"/>
                  </a:solidFill>
                  <a:latin typeface="Times New Roman" panose="02020603050405020304" pitchFamily="18" charset="0"/>
                  <a:sym typeface="Wingdings" panose="05000000000000000000" pitchFamily="2" charset="2"/>
                </a:rPr>
                <a:t> A(x) = 0 hoặc B(x) = 0</a:t>
              </a:r>
            </a:p>
            <a:p>
              <a:pPr marL="0" indent="0">
                <a:buFontTx/>
                <a:buNone/>
                <a:defRPr/>
              </a:pPr>
              <a:r>
                <a:rPr lang="vi-VN" altLang="en-US" sz="2500" i="1" dirty="0">
                  <a:solidFill>
                    <a:srgbClr val="000099"/>
                  </a:solidFill>
                  <a:latin typeface="Times New Roman" panose="02020603050405020304" pitchFamily="18" charset="0"/>
                  <a:sym typeface="Wingdings" panose="05000000000000000000" pitchFamily="2" charset="2"/>
                </a:rPr>
                <a:t>=</a:t>
              </a:r>
              <a:r>
                <a:rPr lang="vi-VN" altLang="en-US" sz="2500" i="1" dirty="0" smtClean="0">
                  <a:solidFill>
                    <a:srgbClr val="000099"/>
                  </a:solidFill>
                  <a:latin typeface="Times New Roman" panose="02020603050405020304" pitchFamily="18" charset="0"/>
                  <a:sym typeface="Wingdings" panose="05000000000000000000" pitchFamily="2" charset="2"/>
                </a:rPr>
                <a:t>&gt;Muốn giải phương trình A(x).B(x) = 0, ta giải 2 phương trình:</a:t>
              </a:r>
            </a:p>
            <a:p>
              <a:pPr marL="0" indent="0">
                <a:buFontTx/>
                <a:buNone/>
                <a:defRPr/>
              </a:pPr>
              <a:r>
                <a:rPr lang="vi-VN" altLang="en-US" sz="2500" i="1" dirty="0" smtClean="0">
                  <a:solidFill>
                    <a:srgbClr val="000099"/>
                  </a:solidFill>
                  <a:latin typeface="Times New Roman" panose="02020603050405020304" pitchFamily="18" charset="0"/>
                  <a:sym typeface="Wingdings" panose="05000000000000000000" pitchFamily="2" charset="2"/>
                </a:rPr>
                <a:t>A(x) = 0 và B(x) = 0, rồi lấy tất cả các nghiệm của </a:t>
              </a:r>
              <a:r>
                <a:rPr lang="vi-VN" altLang="en-US" sz="2400" i="1" dirty="0" smtClean="0">
                  <a:solidFill>
                    <a:srgbClr val="000099"/>
                  </a:solidFill>
                  <a:latin typeface="Times New Roman" panose="02020603050405020304" pitchFamily="18" charset="0"/>
                  <a:sym typeface="Wingdings" panose="05000000000000000000" pitchFamily="2" charset="2"/>
                </a:rPr>
                <a:t>chúng.</a:t>
              </a:r>
            </a:p>
            <a:p>
              <a:pPr marL="0" indent="0">
                <a:buFontTx/>
                <a:buNone/>
                <a:defRPr/>
              </a:pPr>
              <a:r>
                <a:rPr lang="vi-VN" altLang="en-US" sz="2400" i="1" dirty="0" smtClean="0">
                  <a:solidFill>
                    <a:srgbClr val="000099"/>
                  </a:solidFill>
                  <a:latin typeface="Times New Roman" panose="02020603050405020304" pitchFamily="18" charset="0"/>
                  <a:sym typeface="Wingdings" panose="05000000000000000000" pitchFamily="2" charset="2"/>
                </a:rPr>
                <a:t>*Trường hợp vế trái là tích của nhiều hơn hai nhân tử, ta cũng giải tương tự</a:t>
              </a:r>
              <a:endParaRPr lang="vi-VN" altLang="en-US" sz="2400" i="1" dirty="0" smtClean="0">
                <a:solidFill>
                  <a:srgbClr val="000099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5127" name="Group 9"/>
            <p:cNvGrpSpPr>
              <a:grpSpLocks/>
            </p:cNvGrpSpPr>
            <p:nvPr/>
          </p:nvGrpSpPr>
          <p:grpSpPr bwMode="auto">
            <a:xfrm>
              <a:off x="1523893" y="1869436"/>
              <a:ext cx="5029200" cy="518993"/>
              <a:chOff x="2072559" y="6096000"/>
              <a:chExt cx="4591878" cy="518722"/>
            </a:xfrm>
          </p:grpSpPr>
          <p:sp>
            <p:nvSpPr>
              <p:cNvPr id="5128" name="Rectangle 6"/>
              <p:cNvSpPr>
                <a:spLocks noChangeArrowheads="1"/>
              </p:cNvSpPr>
              <p:nvPr/>
            </p:nvSpPr>
            <p:spPr bwMode="auto">
              <a:xfrm>
                <a:off x="2096413" y="6096000"/>
                <a:ext cx="184731" cy="4614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9" name="Rectangle 61"/>
              <p:cNvSpPr>
                <a:spLocks noChangeArrowheads="1"/>
              </p:cNvSpPr>
              <p:nvPr/>
            </p:nvSpPr>
            <p:spPr bwMode="auto">
              <a:xfrm>
                <a:off x="2072559" y="6157524"/>
                <a:ext cx="4591878" cy="457198"/>
              </a:xfrm>
              <a:prstGeom prst="rect">
                <a:avLst/>
              </a:prstGeom>
              <a:noFill/>
              <a:ln w="2540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500">
                  <a:latin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9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2191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81000" y="228600"/>
            <a:ext cx="1996712" cy="5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01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vi-VN" altLang="en-US" sz="2500" dirty="0"/>
              <a:t>2</a:t>
            </a:r>
            <a:r>
              <a:rPr lang="en-US" altLang="en-US" sz="2500" dirty="0"/>
              <a:t>.</a:t>
            </a:r>
            <a:r>
              <a:rPr lang="vi-VN" altLang="en-US" sz="2500" dirty="0"/>
              <a:t> </a:t>
            </a:r>
            <a:r>
              <a:rPr lang="vi-VN" altLang="en-US" sz="2500" u="sng" dirty="0"/>
              <a:t>Áp dụng</a:t>
            </a:r>
            <a:r>
              <a:rPr lang="vi-VN" altLang="en-US" sz="2500" u="sng" dirty="0" smtClean="0"/>
              <a:t>: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81001" y="1447800"/>
            <a:ext cx="8229600" cy="4662815"/>
            <a:chOff x="381000" y="838200"/>
            <a:chExt cx="9115425" cy="4662815"/>
          </a:xfrm>
        </p:grpSpPr>
        <p:sp>
          <p:nvSpPr>
            <p:cNvPr id="6" name="Rectangle 5"/>
            <p:cNvSpPr/>
            <p:nvPr/>
          </p:nvSpPr>
          <p:spPr bwMode="auto">
            <a:xfrm>
              <a:off x="381000" y="838200"/>
              <a:ext cx="9115425" cy="466281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vi-VN" altLang="en-US" sz="2500" dirty="0" smtClean="0">
                  <a:cs typeface="Times New Roman" panose="02020603050405020304" pitchFamily="18" charset="0"/>
                  <a:sym typeface="Wingdings" panose="05000000000000000000" pitchFamily="2" charset="2"/>
                </a:rPr>
                <a:t> x </a:t>
              </a:r>
              <a:r>
                <a:rPr lang="vi-VN" altLang="en-US" sz="2500" dirty="0">
                  <a:cs typeface="Times New Roman" panose="02020603050405020304" pitchFamily="18" charset="0"/>
                  <a:sym typeface="Wingdings" panose="05000000000000000000" pitchFamily="2" charset="2"/>
                </a:rPr>
                <a:t>+ 1 = 0 hoặc 2x – 3 = 0</a:t>
              </a:r>
            </a:p>
            <a:p>
              <a:pPr marL="342900" indent="-342900" eaLnBrk="1" hangingPunct="1">
                <a:buFont typeface="Wingdings" panose="05000000000000000000" pitchFamily="2" charset="2"/>
                <a:buChar char="ó"/>
                <a:defRPr/>
              </a:pPr>
              <a:endParaRPr lang="vi-VN" altLang="en-US" sz="2500" dirty="0">
                <a:cs typeface="Times New Roman" panose="02020603050405020304" pitchFamily="18" charset="0"/>
                <a:sym typeface="Wingdings" panose="05000000000000000000" pitchFamily="2" charset="2"/>
              </a:endParaRPr>
            </a:p>
            <a:p>
              <a:pPr marL="342900" indent="-342900" eaLnBrk="1" hangingPunct="1">
                <a:buFont typeface="Wingdings" panose="05000000000000000000" pitchFamily="2" charset="2"/>
                <a:buChar char="ó"/>
                <a:defRPr/>
              </a:pPr>
              <a:r>
                <a:rPr lang="vi-VN" altLang="en-US" sz="2500" dirty="0">
                  <a:cs typeface="Times New Roman" panose="02020603050405020304" pitchFamily="18" charset="0"/>
                  <a:sym typeface="Wingdings" panose="05000000000000000000" pitchFamily="2" charset="2"/>
                </a:rPr>
                <a:t> x = -1 hoặc 2x = 3</a:t>
              </a:r>
            </a:p>
            <a:p>
              <a:pPr marL="342900" indent="-342900" eaLnBrk="1" hangingPunct="1">
                <a:buFont typeface="Wingdings" panose="05000000000000000000" pitchFamily="2" charset="2"/>
                <a:buChar char="ó"/>
                <a:defRPr/>
              </a:pPr>
              <a:endParaRPr lang="vi-VN" altLang="en-US" sz="2500" dirty="0">
                <a:cs typeface="Times New Roman" panose="02020603050405020304" pitchFamily="18" charset="0"/>
                <a:sym typeface="Wingdings" panose="05000000000000000000" pitchFamily="2" charset="2"/>
              </a:endParaRPr>
            </a:p>
            <a:p>
              <a:pPr marL="342900" indent="-342900" eaLnBrk="1" hangingPunct="1">
                <a:buFont typeface="Wingdings" panose="05000000000000000000" pitchFamily="2" charset="2"/>
                <a:buChar char="ó"/>
                <a:defRPr/>
              </a:pPr>
              <a:r>
                <a:rPr lang="vi-VN" altLang="en-US" sz="2500" dirty="0" smtClean="0">
                  <a:cs typeface="Times New Roman" panose="02020603050405020304" pitchFamily="18" charset="0"/>
                  <a:sym typeface="Wingdings" panose="05000000000000000000" pitchFamily="2" charset="2"/>
                </a:rPr>
                <a:t> x = -1</a:t>
              </a:r>
              <a:r>
                <a:rPr lang="vi-VN" altLang="en-US" sz="2500" dirty="0" smtClean="0">
                  <a:cs typeface="Times New Roman" panose="02020603050405020304" pitchFamily="18" charset="0"/>
                </a:rPr>
                <a:t> hoặc x =  </a:t>
              </a:r>
            </a:p>
            <a:p>
              <a:pPr eaLnBrk="1" hangingPunct="1">
                <a:defRPr/>
              </a:pPr>
              <a:endParaRPr lang="vi-VN" altLang="en-US" sz="2500" dirty="0" smtClean="0">
                <a:cs typeface="Times New Roman" panose="02020603050405020304" pitchFamily="18" charset="0"/>
              </a:endParaRPr>
            </a:p>
            <a:p>
              <a:pPr eaLnBrk="1" hangingPunct="1">
                <a:defRPr/>
              </a:pPr>
              <a:r>
                <a:rPr lang="vi-VN" altLang="en-US" sz="2500" dirty="0" smtClean="0">
                  <a:cs typeface="Times New Roman" panose="02020603050405020304" pitchFamily="18" charset="0"/>
                </a:rPr>
                <a:t>Vậy </a:t>
              </a:r>
              <a:r>
                <a:rPr lang="vi-VN" altLang="en-US" sz="2500" dirty="0">
                  <a:cs typeface="Times New Roman" panose="02020603050405020304" pitchFamily="18" charset="0"/>
                </a:rPr>
                <a:t>tập nghiệm của phương</a:t>
              </a:r>
            </a:p>
            <a:p>
              <a:pPr eaLnBrk="1" hangingPunct="1">
                <a:defRPr/>
              </a:pPr>
              <a:endParaRPr lang="vi-VN" altLang="en-US" sz="2500" dirty="0">
                <a:cs typeface="Times New Roman" panose="02020603050405020304" pitchFamily="18" charset="0"/>
              </a:endParaRPr>
            </a:p>
            <a:p>
              <a:pPr eaLnBrk="1" hangingPunct="1">
                <a:defRPr/>
              </a:pPr>
              <a:r>
                <a:rPr lang="vi-VN" altLang="en-US" sz="2500" dirty="0">
                  <a:cs typeface="Times New Roman" panose="02020603050405020304" pitchFamily="18" charset="0"/>
                </a:rPr>
                <a:t> trình đã cho là: S = {-1;</a:t>
              </a:r>
              <a:r>
                <a:rPr lang="vi-VN" altLang="en-US" dirty="0">
                  <a:cs typeface="Times New Roman" panose="02020603050405020304" pitchFamily="18" charset="0"/>
                </a:rPr>
                <a:t> </a:t>
              </a:r>
            </a:p>
            <a:p>
              <a:pPr eaLnBrk="1" hangingPunct="1">
                <a:defRPr/>
              </a:pPr>
              <a:endParaRPr lang="vi-VN" altLang="en-US" dirty="0">
                <a:cs typeface="Times New Roman" panose="02020603050405020304" pitchFamily="18" charset="0"/>
              </a:endParaRPr>
            </a:p>
            <a:p>
              <a:pPr eaLnBrk="1" hangingPunct="1">
                <a:defRPr/>
              </a:pPr>
              <a:endParaRPr lang="vi-VN" altLang="en-US" dirty="0">
                <a:cs typeface="Times New Roman" panose="02020603050405020304" pitchFamily="18" charset="0"/>
              </a:endParaRPr>
            </a:p>
            <a:p>
              <a:pPr eaLnBrk="1" hangingPunct="1">
                <a:defRPr/>
              </a:pPr>
              <a:endParaRPr lang="en-US" altLang="en-US" dirty="0"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3925886" y="3733800"/>
                  <a:ext cx="566181" cy="81259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5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50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5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vi-VN" sz="2500" b="0" i="0" smtClean="0"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lang="en-US" sz="2500" dirty="0"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5886" y="3733800"/>
                  <a:ext cx="566181" cy="81259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/>
                <p:cNvSpPr/>
                <p:nvPr/>
              </p:nvSpPr>
              <p:spPr>
                <a:xfrm>
                  <a:off x="3004003" y="2171989"/>
                  <a:ext cx="522900" cy="81259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5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50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5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sz="2500" dirty="0">
                    <a:latin typeface="Tiger Expert" panose="020703000202050204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Rectangle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04003" y="2171989"/>
                  <a:ext cx="522900" cy="81259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Rectangle 9"/>
          <p:cNvSpPr/>
          <p:nvPr/>
        </p:nvSpPr>
        <p:spPr>
          <a:xfrm>
            <a:off x="389709" y="65331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vi-VN" altLang="en-US" dirty="0">
                <a:cs typeface="Times New Roman" panose="02020603050405020304" pitchFamily="18" charset="0"/>
              </a:rPr>
              <a:t>VD1: Giải phương trình: </a:t>
            </a:r>
          </a:p>
          <a:p>
            <a:pPr eaLnBrk="1" hangingPunct="1">
              <a:defRPr/>
            </a:pPr>
            <a:r>
              <a:rPr lang="en-US" altLang="en-US" dirty="0">
                <a:cs typeface="Times New Roman" panose="02020603050405020304" pitchFamily="18" charset="0"/>
              </a:rPr>
              <a:t>(x + 1)(2x - 3)</a:t>
            </a:r>
            <a:r>
              <a:rPr lang="vi-VN" altLang="en-US" dirty="0">
                <a:cs typeface="Times New Roman" panose="02020603050405020304" pitchFamily="18" charset="0"/>
              </a:rPr>
              <a:t> = 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41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304800" y="381000"/>
            <a:ext cx="5410037" cy="817240"/>
            <a:chOff x="304800" y="381000"/>
            <a:chExt cx="5410037" cy="817240"/>
          </a:xfrm>
        </p:grpSpPr>
        <p:sp>
          <p:nvSpPr>
            <p:cNvPr id="5" name="Rectangle 4"/>
            <p:cNvSpPr/>
            <p:nvPr/>
          </p:nvSpPr>
          <p:spPr>
            <a:xfrm>
              <a:off x="304800" y="381000"/>
              <a:ext cx="323999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altLang="en-US" dirty="0" smtClean="0">
                  <a:cs typeface="Times New Roman" panose="02020603050405020304" pitchFamily="18" charset="0"/>
                </a:rPr>
                <a:t>VD2: Giải phương trình:</a:t>
              </a:r>
              <a:endParaRPr lang="en-US" dirty="0"/>
            </a:p>
          </p:txBody>
        </p:sp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304800" y="842665"/>
              <a:ext cx="5410037" cy="355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5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(x - 1)(x</a:t>
              </a:r>
              <a:r>
                <a:rPr lang="en-US" altLang="en-US" sz="2500" baseline="300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en-US" sz="25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 + 3x - 2) - (x - 1)(x</a:t>
              </a:r>
              <a:r>
                <a:rPr lang="en-US" altLang="en-US" sz="2500" baseline="300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n-US" altLang="en-US" sz="2500" dirty="0">
                  <a:latin typeface="Times New Roman" panose="02020603050405020304" pitchFamily="18" charset="0"/>
                  <a:sym typeface="Symbol" panose="05050102010706020507" pitchFamily="18" charset="2"/>
                </a:rPr>
                <a:t> + x +1) = 0</a:t>
              </a:r>
              <a:endParaRPr lang="en-US" altLang="en-US" sz="25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9965" y="1206949"/>
            <a:ext cx="8385286" cy="3508592"/>
            <a:chOff x="269965" y="1206949"/>
            <a:chExt cx="8385286" cy="3508592"/>
          </a:xfrm>
        </p:grpSpPr>
        <p:grpSp>
          <p:nvGrpSpPr>
            <p:cNvPr id="23" name="Group 22"/>
            <p:cNvGrpSpPr/>
            <p:nvPr/>
          </p:nvGrpSpPr>
          <p:grpSpPr>
            <a:xfrm>
              <a:off x="269965" y="1206949"/>
              <a:ext cx="8385286" cy="3508592"/>
              <a:chOff x="269965" y="1206949"/>
              <a:chExt cx="8385286" cy="3508592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269965" y="1206949"/>
                <a:ext cx="5628075" cy="2774656"/>
                <a:chOff x="269965" y="1206949"/>
                <a:chExt cx="5628075" cy="2774656"/>
              </a:xfrm>
            </p:grpSpPr>
            <p:grpSp>
              <p:nvGrpSpPr>
                <p:cNvPr id="7" name="Group 20"/>
                <p:cNvGrpSpPr>
                  <a:grpSpLocks/>
                </p:cNvGrpSpPr>
                <p:nvPr/>
              </p:nvGrpSpPr>
              <p:grpSpPr bwMode="auto">
                <a:xfrm>
                  <a:off x="269966" y="1206949"/>
                  <a:ext cx="5628074" cy="1752476"/>
                  <a:chOff x="-1" y="2514600"/>
                  <a:chExt cx="4267201" cy="1752600"/>
                </a:xfrm>
              </p:grpSpPr>
              <p:sp>
                <p:nvSpPr>
                  <p:cNvPr id="8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895600"/>
                    <a:ext cx="42672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marL="3429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8001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2573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7145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1717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6289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30861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5433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40005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80000"/>
                      </a:lnSpc>
                      <a:spcBef>
                        <a:spcPct val="20000"/>
                      </a:spcBef>
                      <a:buFont typeface="Wingdings" panose="05000000000000000000" pitchFamily="2" charset="2"/>
                      <a:buNone/>
                    </a:pPr>
                    <a:r>
                      <a:rPr lang="en-US" altLang="en-US" sz="2500" dirty="0">
                        <a:sym typeface="Symbol" panose="05050102010706020507" pitchFamily="18" charset="2"/>
                      </a:rPr>
                      <a:t></a:t>
                    </a:r>
                    <a:r>
                      <a:rPr lang="en-US" altLang="en-US" sz="2500" dirty="0"/>
                      <a:t> (x - 1)(x</a:t>
                    </a:r>
                    <a:r>
                      <a:rPr lang="en-US" altLang="en-US" sz="2500" baseline="30000" dirty="0"/>
                      <a:t>2</a:t>
                    </a:r>
                    <a:r>
                      <a:rPr lang="en-US" altLang="en-US" sz="2500" dirty="0"/>
                      <a:t> + 3x - 2 - x</a:t>
                    </a:r>
                    <a:r>
                      <a:rPr lang="en-US" altLang="en-US" sz="2500" baseline="30000" dirty="0"/>
                      <a:t>2</a:t>
                    </a:r>
                    <a:r>
                      <a:rPr lang="en-US" altLang="en-US" sz="2500" dirty="0"/>
                      <a:t> - x - 1) = 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0</a:t>
                    </a:r>
                    <a:endParaRPr lang="en-US" altLang="en-US" sz="2500" dirty="0"/>
                  </a:p>
                </p:txBody>
              </p:sp>
              <p:sp>
                <p:nvSpPr>
                  <p:cNvPr id="9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2514600"/>
                    <a:ext cx="4025900" cy="436563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r>
                      <a:rPr lang="en-US" altLang="en-US" sz="2500" dirty="0"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 (x - 1)[(x</a:t>
                    </a:r>
                    <a:r>
                      <a:rPr lang="en-US" altLang="en-US" sz="2500" baseline="30000" dirty="0"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2</a:t>
                    </a:r>
                    <a:r>
                      <a:rPr lang="en-US" altLang="en-US" sz="2500" dirty="0"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 + 3x - 2) - (x</a:t>
                    </a:r>
                    <a:r>
                      <a:rPr lang="en-US" altLang="en-US" sz="2500" baseline="30000" dirty="0"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2</a:t>
                    </a:r>
                    <a:r>
                      <a:rPr lang="en-US" altLang="en-US" sz="2500" dirty="0">
                        <a:latin typeface="Times New Roman" panose="02020603050405020304" pitchFamily="18" charset="0"/>
                        <a:sym typeface="Symbol" panose="05050102010706020507" pitchFamily="18" charset="2"/>
                      </a:rPr>
                      <a:t> + x + 1)] = 0</a:t>
                    </a:r>
                  </a:p>
                </p:txBody>
              </p:sp>
              <p:sp>
                <p:nvSpPr>
                  <p:cNvPr id="10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3314700"/>
                    <a:ext cx="259080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marL="3429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8001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2573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7145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1717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6289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30861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5433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40005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80000"/>
                      </a:lnSpc>
                      <a:spcBef>
                        <a:spcPct val="20000"/>
                      </a:spcBef>
                      <a:buFont typeface="Wingdings" panose="05000000000000000000" pitchFamily="2" charset="2"/>
                      <a:buNone/>
                    </a:pPr>
                    <a:r>
                      <a:rPr lang="en-US" altLang="en-US" sz="2500">
                        <a:sym typeface="Symbol" panose="05050102010706020507" pitchFamily="18" charset="2"/>
                      </a:rPr>
                      <a:t> (x - 1)(2x - 3)</a:t>
                    </a:r>
                    <a:r>
                      <a:rPr lang="en-US" altLang="en-US" sz="2500"/>
                      <a:t> = </a:t>
                    </a:r>
                    <a:r>
                      <a:rPr lang="en-US" altLang="en-US" sz="2500">
                        <a:sym typeface="Symbol" panose="05050102010706020507" pitchFamily="18" charset="2"/>
                      </a:rPr>
                      <a:t>0</a:t>
                    </a:r>
                    <a:endParaRPr lang="en-US" altLang="en-US" sz="2500"/>
                  </a:p>
                </p:txBody>
              </p:sp>
              <p:sp>
                <p:nvSpPr>
                  <p:cNvPr id="11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-1" y="3733800"/>
                    <a:ext cx="3677195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marL="3429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8001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2573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7145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1717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6289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30861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5433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40005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80000"/>
                      </a:lnSpc>
                      <a:spcBef>
                        <a:spcPct val="20000"/>
                      </a:spcBef>
                      <a:buFont typeface="Wingdings" panose="05000000000000000000" pitchFamily="2" charset="2"/>
                      <a:buNone/>
                    </a:pPr>
                    <a:r>
                      <a:rPr lang="en-US" altLang="en-US" sz="2500" dirty="0">
                        <a:sym typeface="Symbol" panose="05050102010706020507" pitchFamily="18" charset="2"/>
                      </a:rPr>
                      <a:t> x - 1 = 0 </a:t>
                    </a:r>
                    <a:r>
                      <a:rPr lang="en-US" altLang="en-US" sz="2500" dirty="0" err="1">
                        <a:sym typeface="Symbol" panose="05050102010706020507" pitchFamily="18" charset="2"/>
                      </a:rPr>
                      <a:t>hoặc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 2</a:t>
                    </a:r>
                    <a:r>
                      <a:rPr lang="en-US" altLang="en-US" sz="2500" dirty="0"/>
                      <a:t>x - 3 = 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0</a:t>
                    </a:r>
                    <a:endParaRPr lang="en-US" altLang="en-US" sz="2500" dirty="0"/>
                  </a:p>
                </p:txBody>
              </p:sp>
            </p:grpSp>
            <p:grpSp>
              <p:nvGrpSpPr>
                <p:cNvPr id="17" name="Group 16"/>
                <p:cNvGrpSpPr/>
                <p:nvPr/>
              </p:nvGrpSpPr>
              <p:grpSpPr>
                <a:xfrm>
                  <a:off x="269965" y="2845133"/>
                  <a:ext cx="3678238" cy="1136472"/>
                  <a:chOff x="269965" y="2845133"/>
                  <a:chExt cx="3678238" cy="1136472"/>
                </a:xfrm>
              </p:grpSpPr>
              <p:sp>
                <p:nvSpPr>
                  <p:cNvPr id="12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269965" y="2845133"/>
                    <a:ext cx="3676650" cy="53340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marL="3429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8001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2573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7145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1717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6289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30861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5433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40005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80000"/>
                      </a:lnSpc>
                      <a:spcBef>
                        <a:spcPct val="20000"/>
                      </a:spcBef>
                      <a:buFont typeface="Wingdings" panose="05000000000000000000" pitchFamily="2" charset="2"/>
                      <a:buNone/>
                    </a:pPr>
                    <a:r>
                      <a:rPr lang="en-US" altLang="en-US" sz="2500" dirty="0">
                        <a:sym typeface="Symbol" panose="05050102010706020507" pitchFamily="18" charset="2"/>
                      </a:rPr>
                      <a:t> x = </a:t>
                    </a:r>
                    <a:r>
                      <a:rPr lang="vi-VN" altLang="en-US" sz="2500" dirty="0">
                        <a:sym typeface="Symbol" panose="05050102010706020507" pitchFamily="18" charset="2"/>
                      </a:rPr>
                      <a:t>1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 </a:t>
                    </a:r>
                    <a:r>
                      <a:rPr lang="en-US" altLang="en-US" sz="2500" dirty="0" err="1">
                        <a:sym typeface="Symbol" panose="05050102010706020507" pitchFamily="18" charset="2"/>
                      </a:rPr>
                      <a:t>hoặc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 2</a:t>
                    </a:r>
                    <a:r>
                      <a:rPr lang="en-US" altLang="en-US" sz="2500" dirty="0"/>
                      <a:t>x = </a:t>
                    </a:r>
                    <a:r>
                      <a:rPr lang="vi-VN" altLang="en-US" sz="2500" dirty="0">
                        <a:sym typeface="Symbol" panose="05050102010706020507" pitchFamily="18" charset="2"/>
                      </a:rPr>
                      <a:t>3</a:t>
                    </a:r>
                    <a:endParaRPr lang="en-US" altLang="en-US" sz="2500" dirty="0"/>
                  </a:p>
                </p:txBody>
              </p:sp>
              <p:sp>
                <p:nvSpPr>
                  <p:cNvPr id="13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269965" y="3322936"/>
                    <a:ext cx="3678238" cy="53353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marL="3429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8001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2573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7145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171700" indent="-3429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6289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30861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5433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4000500" indent="-3429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eaLnBrk="1" hangingPunct="1">
                      <a:lnSpc>
                        <a:spcPct val="80000"/>
                      </a:lnSpc>
                      <a:spcBef>
                        <a:spcPct val="20000"/>
                      </a:spcBef>
                      <a:buFont typeface="Wingdings" panose="05000000000000000000" pitchFamily="2" charset="2"/>
                      <a:buNone/>
                    </a:pPr>
                    <a:r>
                      <a:rPr lang="en-US" altLang="en-US" sz="2500" dirty="0">
                        <a:sym typeface="Symbol" panose="05050102010706020507" pitchFamily="18" charset="2"/>
                      </a:rPr>
                      <a:t> x = </a:t>
                    </a:r>
                    <a:r>
                      <a:rPr lang="vi-VN" altLang="en-US" sz="2500" dirty="0">
                        <a:sym typeface="Symbol" panose="05050102010706020507" pitchFamily="18" charset="2"/>
                      </a:rPr>
                      <a:t>1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 </a:t>
                    </a:r>
                    <a:r>
                      <a:rPr lang="en-US" altLang="en-US" sz="2500" dirty="0" err="1">
                        <a:sym typeface="Symbol" panose="05050102010706020507" pitchFamily="18" charset="2"/>
                      </a:rPr>
                      <a:t>hoặc</a:t>
                    </a:r>
                    <a:r>
                      <a:rPr lang="en-US" altLang="en-US" sz="2500" dirty="0">
                        <a:sym typeface="Symbol" panose="05050102010706020507" pitchFamily="18" charset="2"/>
                      </a:rPr>
                      <a:t> </a:t>
                    </a:r>
                    <a:r>
                      <a:rPr lang="en-US" altLang="en-US" sz="2500" dirty="0"/>
                      <a:t>x </a:t>
                    </a:r>
                    <a:r>
                      <a:rPr lang="en-US" altLang="en-US" sz="2500" dirty="0" smtClean="0"/>
                      <a:t>=</a:t>
                    </a:r>
                    <a:r>
                      <a:rPr lang="vi-VN" altLang="en-US" sz="2500" dirty="0" smtClean="0"/>
                      <a:t> </a:t>
                    </a:r>
                    <a:r>
                      <a:rPr lang="en-US" altLang="en-US" sz="2500" dirty="0" smtClean="0"/>
                      <a:t> </a:t>
                    </a:r>
                    <a:endParaRPr lang="en-US" altLang="en-US" sz="2500" dirty="0"/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" name="Rectangle 14"/>
                      <p:cNvSpPr/>
                      <p:nvPr/>
                    </p:nvSpPr>
                    <p:spPr>
                      <a:xfrm>
                        <a:off x="2578290" y="3197801"/>
                        <a:ext cx="431528" cy="78380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5" name="Rectangle 1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578290" y="3197801"/>
                        <a:ext cx="431528" cy="783804"/>
                      </a:xfrm>
                      <a:prstGeom prst="rect">
                        <a:avLst/>
                      </a:prstGeom>
                      <a:blipFill rotWithShape="0">
                        <a:blip r:embed="rId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p:sp>
            <p:nvSpPr>
              <p:cNvPr id="19" name="Rectangle 16"/>
              <p:cNvSpPr>
                <a:spLocks noChangeArrowheads="1"/>
              </p:cNvSpPr>
              <p:nvPr/>
            </p:nvSpPr>
            <p:spPr bwMode="auto">
              <a:xfrm>
                <a:off x="273251" y="3810666"/>
                <a:ext cx="8382000" cy="904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marL="3429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8001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2573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7145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171700" indent="-3429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6289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0861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5433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000500" indent="-3429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vi-VN" altLang="en-US" sz="2500" dirty="0">
                    <a:cs typeface="Times New Roman" panose="02020603050405020304" pitchFamily="18" charset="0"/>
                  </a:rPr>
                  <a:t>Vậy tập nghiệm của phương trình đã </a:t>
                </a:r>
                <a:r>
                  <a:rPr lang="vi-VN" altLang="en-US" sz="2500" dirty="0" smtClean="0">
                    <a:cs typeface="Times New Roman" panose="02020603050405020304" pitchFamily="18" charset="0"/>
                  </a:rPr>
                  <a:t>cho </a:t>
                </a:r>
                <a:r>
                  <a:rPr lang="vi-VN" altLang="en-US" sz="2500" dirty="0">
                    <a:cs typeface="Times New Roman" panose="02020603050405020304" pitchFamily="18" charset="0"/>
                  </a:rPr>
                  <a:t>là: S = {1</a:t>
                </a:r>
                <a:r>
                  <a:rPr lang="vi-VN" altLang="en-US" sz="2500" dirty="0" smtClean="0">
                    <a:cs typeface="Times New Roman" panose="02020603050405020304" pitchFamily="18" charset="0"/>
                  </a:rPr>
                  <a:t>; </a:t>
                </a:r>
                <a:endParaRPr lang="en-US" altLang="en-US" sz="2500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6858000" y="3856805"/>
                  <a:ext cx="646331" cy="81259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5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50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500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vi-VN" sz="2500" b="0" i="0" smtClean="0"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lang="en-US" sz="2500" dirty="0">
                    <a:latin typeface="Tiger Expert" panose="020703000202050204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58000" y="3856805"/>
                  <a:ext cx="646331" cy="81259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975148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9"/>
          <p:cNvSpPr>
            <a:spLocks noChangeArrowheads="1"/>
          </p:cNvSpPr>
          <p:nvPr/>
        </p:nvSpPr>
        <p:spPr bwMode="auto">
          <a:xfrm>
            <a:off x="381001" y="533400"/>
            <a:ext cx="8458200" cy="432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VD3: Giải phương trình: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latin typeface="Times New Roman" panose="02020603050405020304" pitchFamily="18" charset="0"/>
                <a:sym typeface="Symbol" panose="05050102010706020507" pitchFamily="18" charset="2"/>
              </a:rPr>
              <a:t>(x</a:t>
            </a:r>
            <a:r>
              <a:rPr lang="en-US" altLang="en-US" sz="2500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500" dirty="0">
                <a:latin typeface="Times New Roman" panose="02020603050405020304" pitchFamily="18" charset="0"/>
                <a:sym typeface="Symbol" panose="05050102010706020507" pitchFamily="18" charset="2"/>
              </a:rPr>
              <a:t> + x</a:t>
            </a:r>
            <a:r>
              <a:rPr lang="en-US" altLang="en-US" sz="2500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latin typeface="Times New Roman" panose="02020603050405020304" pitchFamily="18" charset="0"/>
                <a:sym typeface="Symbol" panose="05050102010706020507" pitchFamily="18" charset="2"/>
              </a:rPr>
              <a:t>) + (x</a:t>
            </a:r>
            <a:r>
              <a:rPr lang="en-US" altLang="en-US" sz="2500" baseline="30000" dirty="0">
                <a:latin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500" dirty="0">
                <a:latin typeface="Times New Roman" panose="02020603050405020304" pitchFamily="18" charset="0"/>
                <a:sym typeface="Symbol" panose="05050102010706020507" pitchFamily="18" charset="2"/>
              </a:rPr>
              <a:t> + x) = 0</a:t>
            </a:r>
            <a:endParaRPr lang="en-US" altLang="en-US" sz="25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11934" y="1354137"/>
            <a:ext cx="7860146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 x</a:t>
            </a:r>
            <a:r>
              <a:rPr lang="en-US" altLang="en-US" sz="2500" baseline="300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(x + 1) + x(x + 1) = 0</a:t>
            </a:r>
          </a:p>
          <a:p>
            <a:pPr marL="0" indent="0">
              <a:buFontTx/>
              <a:buNone/>
              <a:defRPr/>
            </a:pP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(x + 1)(x</a:t>
            </a:r>
            <a:r>
              <a:rPr lang="en-US" altLang="en-US" sz="2500" baseline="300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+ x) = 0</a:t>
            </a:r>
          </a:p>
          <a:p>
            <a:pPr marL="0" indent="0">
              <a:buFontTx/>
              <a:buNone/>
              <a:defRPr/>
            </a:pP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(x + 1)(x + 1)x = 0</a:t>
            </a:r>
          </a:p>
          <a:p>
            <a:pPr marL="0" indent="0">
              <a:buFontTx/>
              <a:buNone/>
              <a:defRPr/>
            </a:pP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 (x + 1)</a:t>
            </a:r>
            <a:r>
              <a:rPr lang="en-US" altLang="en-US" sz="2500" baseline="300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x = 0</a:t>
            </a:r>
          </a:p>
          <a:p>
            <a:pPr marL="0" indent="0">
              <a:buFontTx/>
              <a:buNone/>
              <a:defRPr/>
            </a:pP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 (x + 1)</a:t>
            </a:r>
            <a:r>
              <a:rPr lang="en-US" altLang="en-US" sz="2500" baseline="300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0 hoặc x = 0 </a:t>
            </a:r>
          </a:p>
          <a:p>
            <a:pPr>
              <a:buFont typeface="Wingdings" panose="05000000000000000000" pitchFamily="2" charset="2"/>
              <a:buChar char="ó"/>
              <a:defRPr/>
            </a:pPr>
            <a:r>
              <a:rPr lang="vi-VN" alt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+ 1 = 0 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hoặc x = 0</a:t>
            </a:r>
            <a:endParaRPr lang="vi-VN" altLang="en-US" sz="25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vi-VN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-1</a:t>
            </a:r>
            <a:r>
              <a:rPr lang="en-US" altLang="en-US" sz="250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hoặc x = 0</a:t>
            </a:r>
            <a:endParaRPr lang="en-US" altLang="en-US" sz="25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vi-VN" altLang="en-US" sz="25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 tập nghiệm của phương trình đã cho là: S = {0; -1}</a:t>
            </a:r>
            <a:endParaRPr lang="en-US" altLang="en-US" sz="25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1" y="5105400"/>
            <a:ext cx="84582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vi-VN" altLang="en-US" dirty="0">
                <a:solidFill>
                  <a:srgbClr val="FF0000"/>
                </a:solidFill>
                <a:sym typeface="Symbol" panose="05050102010706020507" pitchFamily="18" charset="2"/>
              </a:rPr>
              <a:t>=&gt;</a:t>
            </a:r>
            <a:r>
              <a:rPr lang="vi-VN" altLang="en-US" u="sng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sym typeface="Symbol" panose="05050102010706020507" pitchFamily="18" charset="2"/>
              </a:rPr>
              <a:t>Nhận</a:t>
            </a:r>
            <a:r>
              <a:rPr lang="en-US" altLang="en-US" u="sng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en-US" u="sng" dirty="0" err="1">
                <a:solidFill>
                  <a:srgbClr val="FF0000"/>
                </a:solidFill>
                <a:sym typeface="Symbol" panose="05050102010706020507" pitchFamily="18" charset="2"/>
              </a:rPr>
              <a:t>xét</a:t>
            </a:r>
            <a:r>
              <a:rPr lang="en-US" altLang="en-US" u="sng" dirty="0">
                <a:solidFill>
                  <a:srgbClr val="FF0000"/>
                </a:solidFill>
                <a:sym typeface="Symbol" panose="05050102010706020507" pitchFamily="18" charset="2"/>
              </a:rPr>
              <a:t>:</a:t>
            </a:r>
            <a:r>
              <a:rPr lang="vi-VN" altLang="en-US" u="sng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vi-VN" altLang="en-US" dirty="0">
                <a:solidFill>
                  <a:srgbClr val="000099"/>
                </a:solidFill>
                <a:sym typeface="Symbol" panose="05050102010706020507" pitchFamily="18" charset="2"/>
              </a:rPr>
              <a:t>* Để giải phương </a:t>
            </a:r>
            <a:r>
              <a:rPr lang="vi-VN" alt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trình này </a:t>
            </a:r>
            <a:r>
              <a:rPr lang="vi-VN" altLang="en-US" dirty="0">
                <a:solidFill>
                  <a:srgbClr val="000099"/>
                </a:solidFill>
                <a:sym typeface="Symbol" panose="05050102010706020507" pitchFamily="18" charset="2"/>
              </a:rPr>
              <a:t>ta phân tích vế trái thành nhân tử để đưa phương trình đã cho về dạng tích, sau đó giải và kết luận. 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143000"/>
            <a:ext cx="453201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500" dirty="0" smtClean="0"/>
              <a:t>3. </a:t>
            </a:r>
            <a:r>
              <a:rPr lang="vi-VN" sz="2500" u="sng" dirty="0" smtClean="0"/>
              <a:t>Luyện tập:</a:t>
            </a:r>
          </a:p>
          <a:p>
            <a:r>
              <a:rPr lang="vi-VN" sz="2500" dirty="0" smtClean="0"/>
              <a:t>Bài 1: Giải các phương trình sau: </a:t>
            </a:r>
          </a:p>
          <a:p>
            <a:pPr marL="457200" indent="-457200">
              <a:buAutoNum type="alphaLcParenR"/>
            </a:pPr>
            <a:r>
              <a:rPr lang="vi-VN" sz="2500" dirty="0" smtClean="0"/>
              <a:t>x(2x – 7) - 4x +14 = 0</a:t>
            </a:r>
          </a:p>
          <a:p>
            <a:pPr marL="457200" indent="-457200">
              <a:buAutoNum type="alphaLcParenR"/>
            </a:pPr>
            <a:r>
              <a:rPr lang="vi-VN" sz="2500" dirty="0" smtClean="0"/>
              <a:t>x(2x – 9) = 3x(x – 5)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891982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ChangeArrowheads="1"/>
          </p:cNvSpPr>
          <p:nvPr/>
        </p:nvSpPr>
        <p:spPr bwMode="auto">
          <a:xfrm>
            <a:off x="30163" y="703263"/>
            <a:ext cx="9115425" cy="355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500" i="1" u="sng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5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93893" y="609600"/>
            <a:ext cx="7787963" cy="4744254"/>
            <a:chOff x="685800" y="1661880"/>
            <a:chExt cx="7787963" cy="4744254"/>
          </a:xfrm>
        </p:grpSpPr>
        <p:grpSp>
          <p:nvGrpSpPr>
            <p:cNvPr id="8" name="Group 7"/>
            <p:cNvGrpSpPr/>
            <p:nvPr/>
          </p:nvGrpSpPr>
          <p:grpSpPr>
            <a:xfrm>
              <a:off x="685800" y="2138934"/>
              <a:ext cx="7787963" cy="4267200"/>
              <a:chOff x="822637" y="1676400"/>
              <a:chExt cx="7530475" cy="3957816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822637" y="1676400"/>
                <a:ext cx="7530475" cy="3957816"/>
                <a:chOff x="822637" y="1676400"/>
                <a:chExt cx="7530475" cy="3957816"/>
              </a:xfrm>
            </p:grpSpPr>
            <p:pic>
              <p:nvPicPr>
                <p:cNvPr id="1026" name="Picture 2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22637" y="1676400"/>
                  <a:ext cx="7530475" cy="39578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5" name="Straight Connector 14"/>
                <p:cNvCxnSpPr/>
                <p:nvPr/>
              </p:nvCxnSpPr>
              <p:spPr>
                <a:xfrm>
                  <a:off x="4495800" y="1676400"/>
                  <a:ext cx="0" cy="38100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Rectangle 6"/>
                  <p:cNvSpPr/>
                  <p:nvPr/>
                </p:nvSpPr>
                <p:spPr>
                  <a:xfrm>
                    <a:off x="2971800" y="3485016"/>
                    <a:ext cx="431528" cy="781368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7" name="Rectangle 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71800" y="3485016"/>
                    <a:ext cx="431528" cy="781368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1" name="TextBox 20"/>
            <p:cNvSpPr txBox="1"/>
            <p:nvPr/>
          </p:nvSpPr>
          <p:spPr>
            <a:xfrm>
              <a:off x="838200" y="1661880"/>
              <a:ext cx="82747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500" u="sng" dirty="0" smtClean="0"/>
                <a:t>Giải:</a:t>
              </a:r>
              <a:endParaRPr lang="en-US" sz="2500" u="sng" dirty="0"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228600" y="533400"/>
            <a:ext cx="8534400" cy="3431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vi-VN" altLang="en-US" sz="2500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=&gt;</a:t>
            </a:r>
            <a:r>
              <a:rPr lang="vi-VN" altLang="en-US" sz="2500" u="sng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Nhận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xét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:</a:t>
            </a:r>
            <a:r>
              <a:rPr lang="vi-VN" altLang="en-US" sz="2500" u="sng" dirty="0">
                <a:solidFill>
                  <a:srgbClr val="FF00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vi-VN" altLang="en-US" sz="2500" dirty="0" smtClean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* 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Để giải phương trình </a:t>
            </a:r>
            <a:r>
              <a:rPr lang="vi-VN" altLang="en-US" sz="2500" dirty="0" smtClean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ở câu b bài 1 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thực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theo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hai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-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1: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Đưa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về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dạng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tích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Chuyển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tất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cả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hạng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tử s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ang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vế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trái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lúc này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vế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0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sz="2500" dirty="0">
              <a:solidFill>
                <a:srgbClr val="000099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Rút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gọn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rồi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phân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tích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đa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thức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ở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vế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trái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nhân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tử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sz="2500" dirty="0">
              <a:solidFill>
                <a:srgbClr val="000099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-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Bước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2: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Giải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phương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trình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tích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rồi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kết</a:t>
            </a:r>
            <a:r>
              <a:rPr lang="en-US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500" dirty="0" err="1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luận</a:t>
            </a:r>
            <a:r>
              <a:rPr lang="vi-VN" altLang="en-US" sz="2500" dirty="0">
                <a:solidFill>
                  <a:srgbClr val="000099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en-US" sz="25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vi-VN" altLang="en-US" sz="2400" dirty="0">
              <a:solidFill>
                <a:srgbClr val="000099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vi-VN" altLang="en-US" sz="2400" dirty="0">
              <a:solidFill>
                <a:srgbClr val="000099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vi-VN" altLang="en-US" sz="2400" dirty="0">
              <a:solidFill>
                <a:srgbClr val="000099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529197</TotalTime>
  <Words>662</Words>
  <Application>Microsoft Office PowerPoint</Application>
  <PresentationFormat>On-screen Show (4:3)</PresentationFormat>
  <Paragraphs>98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 Math</vt:lpstr>
      <vt:lpstr>Symbol</vt:lpstr>
      <vt:lpstr>Tiger Expert</vt:lpstr>
      <vt:lpstr>Times New Roman</vt:lpstr>
      <vt:lpstr>VNI-Times</vt:lpstr>
      <vt:lpstr>Wingdings</vt:lpstr>
      <vt:lpstr>Default Design</vt:lpstr>
      <vt:lpstr>PowerPoint Presentation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</cp:revision>
  <cp:lastPrinted>1601-01-01T00:00:00Z</cp:lastPrinted>
  <dcterms:created xsi:type="dcterms:W3CDTF">2023-02-09T00:33:57Z</dcterms:created>
  <dcterms:modified xsi:type="dcterms:W3CDTF">2020-04-17T12:19:32Z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